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0"/>
  </p:notesMasterIdLst>
  <p:sldIdLst>
    <p:sldId id="256" r:id="rId2"/>
    <p:sldId id="333" r:id="rId3"/>
    <p:sldId id="425" r:id="rId4"/>
    <p:sldId id="453" r:id="rId5"/>
    <p:sldId id="377" r:id="rId6"/>
    <p:sldId id="395" r:id="rId7"/>
    <p:sldId id="392" r:id="rId8"/>
    <p:sldId id="426" r:id="rId9"/>
    <p:sldId id="339" r:id="rId10"/>
    <p:sldId id="427" r:id="rId11"/>
    <p:sldId id="428" r:id="rId12"/>
    <p:sldId id="429" r:id="rId13"/>
    <p:sldId id="430" r:id="rId14"/>
    <p:sldId id="431" r:id="rId15"/>
    <p:sldId id="433" r:id="rId16"/>
    <p:sldId id="434" r:id="rId17"/>
    <p:sldId id="432" r:id="rId18"/>
    <p:sldId id="435" r:id="rId19"/>
    <p:sldId id="436" r:id="rId20"/>
    <p:sldId id="437" r:id="rId21"/>
    <p:sldId id="439" r:id="rId22"/>
    <p:sldId id="441" r:id="rId23"/>
    <p:sldId id="423" r:id="rId24"/>
    <p:sldId id="438" r:id="rId25"/>
    <p:sldId id="440" r:id="rId26"/>
    <p:sldId id="442" r:id="rId27"/>
    <p:sldId id="443" r:id="rId28"/>
    <p:sldId id="444" r:id="rId29"/>
    <p:sldId id="445" r:id="rId30"/>
    <p:sldId id="446" r:id="rId31"/>
    <p:sldId id="448" r:id="rId32"/>
    <p:sldId id="447" r:id="rId33"/>
    <p:sldId id="449" r:id="rId34"/>
    <p:sldId id="451" r:id="rId35"/>
    <p:sldId id="450" r:id="rId36"/>
    <p:sldId id="452" r:id="rId37"/>
    <p:sldId id="454" r:id="rId38"/>
    <p:sldId id="338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8FD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6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24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21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15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07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95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48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42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36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40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94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56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32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467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815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91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09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342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2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735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214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20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193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336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279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22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42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73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51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34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34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5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10" Type="http://schemas.openxmlformats.org/officeDocument/2006/relationships/image" Target="../media/image20.gif"/><Relationship Id="rId4" Type="http://schemas.openxmlformats.org/officeDocument/2006/relationships/image" Target="../media/image31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10" Type="http://schemas.openxmlformats.org/officeDocument/2006/relationships/image" Target="../media/image37.gif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51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0.wmf"/><Relationship Id="rId17" Type="http://schemas.openxmlformats.org/officeDocument/2006/relationships/image" Target="../media/image12.png"/><Relationship Id="rId25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43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42.gif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45.gif"/><Relationship Id="rId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26" Type="http://schemas.openxmlformats.org/officeDocument/2006/relationships/image" Target="../media/image210.png"/><Relationship Id="rId3" Type="http://schemas.openxmlformats.org/officeDocument/2006/relationships/notesSlide" Target="../notesSlides/notesSlide34.xml"/><Relationship Id="rId21" Type="http://schemas.openxmlformats.org/officeDocument/2006/relationships/image" Target="../media/image16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0.wmf"/><Relationship Id="rId17" Type="http://schemas.openxmlformats.org/officeDocument/2006/relationships/image" Target="../media/image12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190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9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170.png"/><Relationship Id="rId27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84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51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0.wmf"/><Relationship Id="rId17" Type="http://schemas.openxmlformats.org/officeDocument/2006/relationships/image" Target="../media/image12.png"/><Relationship Id="rId25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8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26" Type="http://schemas.openxmlformats.org/officeDocument/2006/relationships/image" Target="../media/image210.pn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16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0.wmf"/><Relationship Id="rId17" Type="http://schemas.openxmlformats.org/officeDocument/2006/relationships/image" Target="../media/image12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190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9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170.png"/><Relationship Id="rId27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07" y="155558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3: Regression (Part II) 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EAB51D-75B4-4BB3-B37B-27082A9E9E93}"/>
              </a:ext>
            </a:extLst>
          </p:cNvPr>
          <p:cNvSpPr txBox="1"/>
          <p:nvPr/>
        </p:nvSpPr>
        <p:spPr>
          <a:xfrm>
            <a:off x="629265" y="6242447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2/27/2023</a:t>
            </a:r>
            <a:endParaRPr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361427-37D8-46C8-9C84-F47E163DF02A}"/>
              </a:ext>
            </a:extLst>
          </p:cNvPr>
          <p:cNvSpPr/>
          <p:nvPr/>
        </p:nvSpPr>
        <p:spPr>
          <a:xfrm>
            <a:off x="2497488" y="5505133"/>
            <a:ext cx="414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https://github.com/XuhuiM/SciML-Course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descent: </a:t>
            </a:r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Local minima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/>
              <p:nvPr/>
            </p:nvSpPr>
            <p:spPr>
              <a:xfrm>
                <a:off x="383458" y="1278194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Local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≈−1.42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Global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1.7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58" y="1278194"/>
                <a:ext cx="8082116" cy="1499898"/>
              </a:xfrm>
              <a:prstGeom prst="rect">
                <a:avLst/>
              </a:prstGeom>
              <a:blipFill>
                <a:blip r:embed="rId3"/>
                <a:stretch>
                  <a:fillRect l="-528" t="-1220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34316AD-22B6-4860-B408-CA03771E9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2958035"/>
            <a:ext cx="3436987" cy="2749590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5B0FD32-ADB7-4F67-BAA1-C012C6379734}"/>
              </a:ext>
            </a:extLst>
          </p:cNvPr>
          <p:cNvCxnSpPr>
            <a:cxnSpLocks/>
          </p:cNvCxnSpPr>
          <p:nvPr/>
        </p:nvCxnSpPr>
        <p:spPr>
          <a:xfrm>
            <a:off x="3844413" y="3736258"/>
            <a:ext cx="0" cy="1710813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EDD1E34-4768-40DA-A81A-6A5204C221E0}"/>
              </a:ext>
            </a:extLst>
          </p:cNvPr>
          <p:cNvCxnSpPr>
            <a:cxnSpLocks/>
          </p:cNvCxnSpPr>
          <p:nvPr/>
        </p:nvCxnSpPr>
        <p:spPr>
          <a:xfrm>
            <a:off x="5334000" y="3767475"/>
            <a:ext cx="0" cy="171081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723A24F-D5D8-43CB-8D42-9870C661631A}"/>
                  </a:ext>
                </a:extLst>
              </p:cNvPr>
              <p:cNvSpPr/>
              <p:nvPr/>
            </p:nvSpPr>
            <p:spPr>
              <a:xfrm>
                <a:off x="3627719" y="5579806"/>
                <a:ext cx="4333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723A24F-D5D8-43CB-8D42-9870C6616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719" y="5579806"/>
                <a:ext cx="4333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6CFF806-B77C-45A0-8630-876C522B0486}"/>
                  </a:ext>
                </a:extLst>
              </p:cNvPr>
              <p:cNvSpPr/>
              <p:nvPr/>
            </p:nvSpPr>
            <p:spPr>
              <a:xfrm>
                <a:off x="5117306" y="5579806"/>
                <a:ext cx="471924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6CFF806-B77C-45A0-8630-876C522B0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306" y="5579806"/>
                <a:ext cx="471924" cy="391902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858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descent: </a:t>
            </a:r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Local minima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Local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≈−1.42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Global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1.7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3"/>
                <a:stretch>
                  <a:fillRect l="-452" t="-1220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B4E665BA-EA1E-4527-94BC-BC1E5822E7AE}"/>
              </a:ext>
            </a:extLst>
          </p:cNvPr>
          <p:cNvGrpSpPr/>
          <p:nvPr/>
        </p:nvGrpSpPr>
        <p:grpSpPr>
          <a:xfrm>
            <a:off x="1135013" y="2772342"/>
            <a:ext cx="3436987" cy="3013673"/>
            <a:chOff x="2609851" y="2958035"/>
            <a:chExt cx="3436987" cy="30136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34316AD-22B6-4860-B408-CA03771E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1" y="2958035"/>
              <a:ext cx="3436987" cy="2749590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5B0FD32-ADB7-4F67-BAA1-C012C63797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3" y="3736258"/>
              <a:ext cx="0" cy="1710813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EDD1E34-4768-40DA-A81A-6A5204C221E0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3767475"/>
              <a:ext cx="0" cy="171081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/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/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8F7E3401-3C4F-4E32-B23C-0490DEBDEB97}"/>
                </a:ext>
              </a:extLst>
            </p:cNvPr>
            <p:cNvCxnSpPr/>
            <p:nvPr/>
          </p:nvCxnSpPr>
          <p:spPr>
            <a:xfrm>
              <a:off x="3185652" y="3429000"/>
              <a:ext cx="0" cy="2520138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/>
              <p:nvPr/>
            </p:nvSpPr>
            <p:spPr>
              <a:xfrm>
                <a:off x="5147801" y="4221305"/>
                <a:ext cx="21248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=−3, 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801" y="4221305"/>
                <a:ext cx="212487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/>
              <p:nvPr/>
            </p:nvSpPr>
            <p:spPr>
              <a:xfrm>
                <a:off x="4916745" y="3611901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45" y="3611901"/>
                <a:ext cx="2438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85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4E665BA-EA1E-4527-94BC-BC1E5822E7AE}"/>
              </a:ext>
            </a:extLst>
          </p:cNvPr>
          <p:cNvGrpSpPr/>
          <p:nvPr/>
        </p:nvGrpSpPr>
        <p:grpSpPr>
          <a:xfrm>
            <a:off x="3421626" y="668239"/>
            <a:ext cx="3436987" cy="3013673"/>
            <a:chOff x="2609851" y="2958035"/>
            <a:chExt cx="3436987" cy="30136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34316AD-22B6-4860-B408-CA03771E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1" y="2958035"/>
              <a:ext cx="3436987" cy="2749590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5B0FD32-ADB7-4F67-BAA1-C012C63797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3" y="3736258"/>
              <a:ext cx="0" cy="1710813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EDD1E34-4768-40DA-A81A-6A5204C221E0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3767475"/>
              <a:ext cx="0" cy="171081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/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/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8F7E3401-3C4F-4E32-B23C-0490DEBDEB97}"/>
                </a:ext>
              </a:extLst>
            </p:cNvPr>
            <p:cNvCxnSpPr/>
            <p:nvPr/>
          </p:nvCxnSpPr>
          <p:spPr>
            <a:xfrm>
              <a:off x="3185652" y="3429000"/>
              <a:ext cx="0" cy="2520138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descent: </a:t>
            </a:r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Local minima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Local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≈−1.42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Global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1.7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6"/>
                <a:stretch>
                  <a:fillRect l="-452" t="-1220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/>
              <p:nvPr/>
            </p:nvSpPr>
            <p:spPr>
              <a:xfrm>
                <a:off x="7075658" y="2461319"/>
                <a:ext cx="21248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=−3, 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58" y="2461319"/>
                <a:ext cx="212487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/>
              <p:nvPr/>
            </p:nvSpPr>
            <p:spPr>
              <a:xfrm>
                <a:off x="6858613" y="1858368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613" y="1858368"/>
                <a:ext cx="2438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15E6635C-52C9-4352-8951-5E39BB30DA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32" y="3865696"/>
            <a:ext cx="3300322" cy="26402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734359F-1EFE-402F-A12A-936AF268AB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46" y="3864850"/>
            <a:ext cx="3300323" cy="264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4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4E665BA-EA1E-4527-94BC-BC1E5822E7AE}"/>
              </a:ext>
            </a:extLst>
          </p:cNvPr>
          <p:cNvGrpSpPr/>
          <p:nvPr/>
        </p:nvGrpSpPr>
        <p:grpSpPr>
          <a:xfrm>
            <a:off x="3421626" y="668239"/>
            <a:ext cx="3436987" cy="3013673"/>
            <a:chOff x="2609851" y="2958035"/>
            <a:chExt cx="3436987" cy="30136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34316AD-22B6-4860-B408-CA03771E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1" y="2958035"/>
              <a:ext cx="3436987" cy="2749590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5B0FD32-ADB7-4F67-BAA1-C012C63797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3" y="3736258"/>
              <a:ext cx="0" cy="1710813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EDD1E34-4768-40DA-A81A-6A5204C221E0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3767475"/>
              <a:ext cx="0" cy="171081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/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/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8F7E3401-3C4F-4E32-B23C-0490DEBDEB97}"/>
                </a:ext>
              </a:extLst>
            </p:cNvPr>
            <p:cNvCxnSpPr/>
            <p:nvPr/>
          </p:nvCxnSpPr>
          <p:spPr>
            <a:xfrm>
              <a:off x="4493342" y="3429000"/>
              <a:ext cx="0" cy="2520138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descent: </a:t>
            </a:r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Local minima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Local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≈−1.42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Global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1.7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6"/>
                <a:stretch>
                  <a:fillRect l="-452" t="-1220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/>
              <p:nvPr/>
            </p:nvSpPr>
            <p:spPr>
              <a:xfrm>
                <a:off x="7075658" y="2461319"/>
                <a:ext cx="19250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58" y="2461319"/>
                <a:ext cx="19250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/>
              <p:nvPr/>
            </p:nvSpPr>
            <p:spPr>
              <a:xfrm>
                <a:off x="6858613" y="1858368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613" y="1858368"/>
                <a:ext cx="2438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1472B963-3981-41C7-9FBF-4790816C6B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21" y="3902582"/>
            <a:ext cx="3403473" cy="27236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87CBC02-0A9E-4AA6-B7E8-54027F7ED7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342" y="3902582"/>
            <a:ext cx="3404564" cy="272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4E665BA-EA1E-4527-94BC-BC1E5822E7AE}"/>
              </a:ext>
            </a:extLst>
          </p:cNvPr>
          <p:cNvGrpSpPr/>
          <p:nvPr/>
        </p:nvGrpSpPr>
        <p:grpSpPr>
          <a:xfrm>
            <a:off x="3421626" y="668239"/>
            <a:ext cx="3436987" cy="3013673"/>
            <a:chOff x="2609851" y="2958035"/>
            <a:chExt cx="3436987" cy="30136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34316AD-22B6-4860-B408-CA03771E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1" y="2958035"/>
              <a:ext cx="3436987" cy="2749590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5B0FD32-ADB7-4F67-BAA1-C012C63797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3" y="3736258"/>
              <a:ext cx="0" cy="1710813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EDD1E34-4768-40DA-A81A-6A5204C221E0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3767475"/>
              <a:ext cx="0" cy="171081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/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/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8F7E3401-3C4F-4E32-B23C-0490DEBDEB97}"/>
                </a:ext>
              </a:extLst>
            </p:cNvPr>
            <p:cNvCxnSpPr/>
            <p:nvPr/>
          </p:nvCxnSpPr>
          <p:spPr>
            <a:xfrm>
              <a:off x="5751871" y="3362812"/>
              <a:ext cx="0" cy="2520138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descent: </a:t>
            </a:r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Local minima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Local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≈−1.42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Global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1.7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6"/>
                <a:stretch>
                  <a:fillRect l="-452" t="-1220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/>
              <p:nvPr/>
            </p:nvSpPr>
            <p:spPr>
              <a:xfrm>
                <a:off x="7075658" y="2461319"/>
                <a:ext cx="19250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=3, 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58" y="2461319"/>
                <a:ext cx="19250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/>
              <p:nvPr/>
            </p:nvSpPr>
            <p:spPr>
              <a:xfrm>
                <a:off x="6858613" y="1858368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613" y="1858368"/>
                <a:ext cx="2438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BD59EC4A-5D34-459E-B87C-742E36974D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924" y="3949924"/>
            <a:ext cx="3321702" cy="265736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779C3FC-9A16-4F56-9BD1-C7C936A398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0" y="3916612"/>
            <a:ext cx="3321702" cy="265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Deep Neural Networks (DNNs)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2AB21C2-4511-473C-A2F3-BDD1BD2E90D4}"/>
              </a:ext>
            </a:extLst>
          </p:cNvPr>
          <p:cNvGrpSpPr/>
          <p:nvPr/>
        </p:nvGrpSpPr>
        <p:grpSpPr>
          <a:xfrm>
            <a:off x="236322" y="951223"/>
            <a:ext cx="5116231" cy="2717346"/>
            <a:chOff x="506801" y="843508"/>
            <a:chExt cx="5116231" cy="2717346"/>
          </a:xfrm>
        </p:grpSpPr>
        <p:grpSp>
          <p:nvGrpSpPr>
            <p:cNvPr id="4" name="组合 3"/>
            <p:cNvGrpSpPr/>
            <p:nvPr/>
          </p:nvGrpSpPr>
          <p:grpSpPr>
            <a:xfrm>
              <a:off x="506801" y="1046480"/>
              <a:ext cx="4725599" cy="2514374"/>
              <a:chOff x="334081" y="1249680"/>
              <a:chExt cx="4725599" cy="2514374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334081" y="1249680"/>
                <a:ext cx="4725599" cy="2514374"/>
                <a:chOff x="2014680" y="794893"/>
                <a:chExt cx="5143358" cy="2938641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9296" y="794893"/>
                  <a:ext cx="4493189" cy="2938641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6228" name="Equation" r:id="rId5" imgW="126720" imgH="139680" progId="Equation.DSMT4">
                            <p:embed/>
                          </p:oleObj>
                        </mc:Choice>
                        <mc:Fallback>
                          <p:oleObj name="Equation" r:id="rId5" imgW="126720" imgH="139680" progId="Equation.DSMT4">
                            <p:embed/>
                            <p:pic>
                              <p:nvPicPr>
                                <p:cNvPr id="7" name="对象 6"/>
                                <p:cNvPicPr/>
                                <p:nvPr/>
                              </p:nvPicPr>
                              <p:blipFill>
                                <a:blip r:embed="rId6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550979354"/>
                        </p:ext>
                      </p:extLst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4" name="Equation" r:id="rId7" imgW="126720" imgH="139680" progId="Equation.DSMT4">
                            <p:embed/>
                          </p:oleObj>
                        </mc:Choice>
                        <mc:Fallback>
                          <p:oleObj name="Equation" r:id="rId7" imgW="126720" imgH="139680" progId="Equation.DSMT4">
                            <p:embed/>
                            <p:pic>
                              <p:nvPicPr>
                                <p:cNvPr id="13" name="对象 12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6229" name="Equation" r:id="rId9" imgW="139680" imgH="164880" progId="Equation.DSMT4">
                            <p:embed/>
                          </p:oleObj>
                        </mc:Choice>
                        <mc:Fallback>
                          <p:oleObj name="Equation" r:id="rId9" imgW="139680" imgH="164880" progId="Equation.DSMT4">
                            <p:embed/>
                            <p:pic>
                              <p:nvPicPr>
                                <p:cNvPr id="9" name="对象 8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195750796"/>
                        </p:ext>
                      </p:extLst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5" name="Equation" r:id="rId11" imgW="139680" imgH="164880" progId="Equation.DSMT4">
                            <p:embed/>
                          </p:oleObj>
                        </mc:Choice>
                        <mc:Fallback>
                          <p:oleObj name="Equation" r:id="rId11" imgW="139680" imgH="164880" progId="Equation.DSMT4">
                            <p:embed/>
                            <p:pic>
                              <p:nvPicPr>
                                <p:cNvPr id="14" name="对象 13"/>
                                <p:cNvPicPr/>
                                <p:nvPr/>
                              </p:nvPicPr>
                              <p:blipFill>
                                <a:blip r:embed="rId1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本框 2"/>
                  <p:cNvSpPr txBox="1"/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文本框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文本框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文本框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/>
                  <p:cNvSpPr txBox="1"/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/>
                  <p:cNvSpPr txBox="1"/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文本框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blipFill>
                  <a:blip r:embed="rId21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blipFill>
                  <a:blip r:embed="rId22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blipFill>
                  <a:blip r:embed="rId2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2B310FD-7F4A-4CB2-AE6E-AFAAD35D6ECE}"/>
                </a:ext>
              </a:extLst>
            </p:cNvPr>
            <p:cNvSpPr txBox="1"/>
            <p:nvPr/>
          </p:nvSpPr>
          <p:spPr>
            <a:xfrm>
              <a:off x="4944606" y="1820355"/>
              <a:ext cx="67842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B350B54-4082-4671-9FE7-4F4210FDAA3F}"/>
                  </a:ext>
                </a:extLst>
              </p:cNvPr>
              <p:cNvSpPr txBox="1"/>
              <p:nvPr/>
            </p:nvSpPr>
            <p:spPr>
              <a:xfrm>
                <a:off x="380056" y="3900993"/>
                <a:ext cx="8121445" cy="2885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1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hidden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𝑡𝑎𝑛h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2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hidden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𝑡𝑎𝑛h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𝑡𝑎𝑛h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…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last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B350B54-4082-4671-9FE7-4F4210FDA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56" y="3900993"/>
                <a:ext cx="8121445" cy="2885534"/>
              </a:xfrm>
              <a:prstGeom prst="rect">
                <a:avLst/>
              </a:prstGeom>
              <a:blipFill>
                <a:blip r:embed="rId24"/>
                <a:stretch>
                  <a:fillRect l="-450" t="-1057" b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52179294-8742-47A6-B6CE-319A815EBAB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279" y="1207877"/>
            <a:ext cx="3276768" cy="2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 for NNs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DAC43D7-9481-4F10-A3BD-F8801F5F0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50" y="1455172"/>
            <a:ext cx="8555965" cy="45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6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61E4A8F-EA73-4873-AAAA-73676508B70B}"/>
                  </a:ext>
                </a:extLst>
              </p:cNvPr>
              <p:cNvSpPr txBox="1"/>
              <p:nvPr/>
            </p:nvSpPr>
            <p:spPr>
              <a:xfrm>
                <a:off x="304800" y="1372105"/>
                <a:ext cx="8209936" cy="973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0" dirty="0"/>
              </a:p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≈0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61E4A8F-EA73-4873-AAAA-73676508B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372105"/>
                <a:ext cx="8209936" cy="973728"/>
              </a:xfrm>
              <a:prstGeom prst="rect">
                <a:avLst/>
              </a:prstGeom>
              <a:blipFill>
                <a:blip r:embed="rId3"/>
                <a:stretch>
                  <a:fillRect t="-625" b="-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BF35FF3-F5EC-4418-8002-226DD8049C9F}"/>
                  </a:ext>
                </a:extLst>
              </p:cNvPr>
              <p:cNvSpPr txBox="1"/>
              <p:nvPr/>
            </p:nvSpPr>
            <p:spPr>
              <a:xfrm>
                <a:off x="467032" y="3429000"/>
                <a:ext cx="8209936" cy="96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p"/>
                </a:pPr>
                <a:r>
                  <a:rPr lang="en-US" altLang="zh-CN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</a:t>
                </a:r>
                <a:r>
                  <a:rPr lang="en-US" altLang="zh-CN" b="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rgbClr val="0000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b="0" dirty="0">
                  <a:solidFill>
                    <a:srgbClr val="0000FF"/>
                  </a:solidFill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Avoid being trapped in local minima</a:t>
                </a:r>
                <a:endParaRPr lang="en-US" altLang="zh-CN" b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BF35FF3-F5EC-4418-8002-226DD8049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2" y="3429000"/>
                <a:ext cx="8209936" cy="968278"/>
              </a:xfrm>
              <a:prstGeom prst="rect">
                <a:avLst/>
              </a:prstGeom>
              <a:blipFill>
                <a:blip r:embed="rId4"/>
                <a:stretch>
                  <a:fillRect t="-1899" b="-9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302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434D351-90C3-4B89-AD58-5FF576556BD6}"/>
              </a:ext>
            </a:extLst>
          </p:cNvPr>
          <p:cNvGrpSpPr/>
          <p:nvPr/>
        </p:nvGrpSpPr>
        <p:grpSpPr>
          <a:xfrm>
            <a:off x="3736792" y="715770"/>
            <a:ext cx="2909239" cy="2472544"/>
            <a:chOff x="2609851" y="2958035"/>
            <a:chExt cx="3436987" cy="30136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FAD2F15-2419-4722-85D8-1849A6943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1" y="2958035"/>
              <a:ext cx="3436987" cy="2749590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5CAB9AF-9B6C-4EAB-9419-F7F92536C5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3" y="3736258"/>
              <a:ext cx="0" cy="1710813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5C229FA-519F-4D38-B48B-78CB10A5D5A4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3767475"/>
              <a:ext cx="0" cy="171081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0EE086A4-DCA4-433E-B5B8-7813C8E35BFE}"/>
                    </a:ext>
                  </a:extLst>
                </p:cNvPr>
                <p:cNvSpPr/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0EE086A4-DCA4-433E-B5B8-7813C8E35B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BA482C7-B1E0-4620-A6DB-964A7C1F902A}"/>
                    </a:ext>
                  </a:extLst>
                </p:cNvPr>
                <p:cNvSpPr/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BA482C7-B1E0-4620-A6DB-964A7C1F90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28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5CE5C3B-8157-469E-906B-D48B1811D92A}"/>
                </a:ext>
              </a:extLst>
            </p:cNvPr>
            <p:cNvCxnSpPr/>
            <p:nvPr/>
          </p:nvCxnSpPr>
          <p:spPr>
            <a:xfrm>
              <a:off x="3185652" y="3429000"/>
              <a:ext cx="0" cy="2520138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2D79F6D-CDED-4B8E-B738-139A1BBBD38F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Local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≈−1.42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Global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1.7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2D79F6D-CDED-4B8E-B738-139A1BBB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6"/>
                <a:stretch>
                  <a:fillRect l="-452" t="-1220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7EE3763-D3F0-4924-B4E9-5244D500FCDC}"/>
                  </a:ext>
                </a:extLst>
              </p:cNvPr>
              <p:cNvSpPr/>
              <p:nvPr/>
            </p:nvSpPr>
            <p:spPr>
              <a:xfrm>
                <a:off x="6888472" y="1799430"/>
                <a:ext cx="21248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=−3, 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7EE3763-D3F0-4924-B4E9-5244D500F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472" y="1799430"/>
                <a:ext cx="212487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564CF00-C451-480D-A4D9-9E9510BC39C7}"/>
                  </a:ext>
                </a:extLst>
              </p:cNvPr>
              <p:cNvSpPr/>
              <p:nvPr/>
            </p:nvSpPr>
            <p:spPr>
              <a:xfrm>
                <a:off x="6705803" y="1198244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564CF00-C451-480D-A4D9-9E9510BC3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803" y="1198244"/>
                <a:ext cx="2438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98C5C2F-4C11-4C3D-9525-FF19103236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12" y="4095033"/>
            <a:ext cx="3334401" cy="2667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A0697FB-0F89-4FDE-8EA5-F286E20FB8D7}"/>
                  </a:ext>
                </a:extLst>
              </p:cNvPr>
              <p:cNvSpPr txBox="1"/>
              <p:nvPr/>
            </p:nvSpPr>
            <p:spPr>
              <a:xfrm>
                <a:off x="467032" y="3429000"/>
                <a:ext cx="8209936" cy="414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p"/>
                </a:pPr>
                <a:r>
                  <a:rPr lang="en-US" altLang="zh-CN" b="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~10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A0697FB-0F89-4FDE-8EA5-F286E20FB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2" y="3429000"/>
                <a:ext cx="8209936" cy="414281"/>
              </a:xfrm>
              <a:prstGeom prst="rect">
                <a:avLst/>
              </a:prstGeom>
              <a:blipFill>
                <a:blip r:embed="rId10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3940687A-8ABC-4AA3-AD10-C9D3DE2E9D9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1" y="4083967"/>
            <a:ext cx="3238425" cy="259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1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434D351-90C3-4B89-AD58-5FF576556BD6}"/>
              </a:ext>
            </a:extLst>
          </p:cNvPr>
          <p:cNvGrpSpPr/>
          <p:nvPr/>
        </p:nvGrpSpPr>
        <p:grpSpPr>
          <a:xfrm>
            <a:off x="3736792" y="715770"/>
            <a:ext cx="2909239" cy="2472544"/>
            <a:chOff x="2609851" y="2958035"/>
            <a:chExt cx="3436987" cy="30136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FAD2F15-2419-4722-85D8-1849A6943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1" y="2958035"/>
              <a:ext cx="3436987" cy="2749590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5CAB9AF-9B6C-4EAB-9419-F7F92536C5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3" y="3736258"/>
              <a:ext cx="0" cy="1710813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5C229FA-519F-4D38-B48B-78CB10A5D5A4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3767475"/>
              <a:ext cx="0" cy="171081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0EE086A4-DCA4-433E-B5B8-7813C8E35BFE}"/>
                    </a:ext>
                  </a:extLst>
                </p:cNvPr>
                <p:cNvSpPr/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0EE086A4-DCA4-433E-B5B8-7813C8E35B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BA482C7-B1E0-4620-A6DB-964A7C1F902A}"/>
                    </a:ext>
                  </a:extLst>
                </p:cNvPr>
                <p:cNvSpPr/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BA482C7-B1E0-4620-A6DB-964A7C1F90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28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5CE5C3B-8157-469E-906B-D48B1811D92A}"/>
                </a:ext>
              </a:extLst>
            </p:cNvPr>
            <p:cNvCxnSpPr/>
            <p:nvPr/>
          </p:nvCxnSpPr>
          <p:spPr>
            <a:xfrm>
              <a:off x="4509862" y="3419828"/>
              <a:ext cx="0" cy="2520138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2D79F6D-CDED-4B8E-B738-139A1BBBD38F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Local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≈−1.42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Global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1.7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2D79F6D-CDED-4B8E-B738-139A1BBB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6"/>
                <a:stretch>
                  <a:fillRect l="-452" t="-1220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7EE3763-D3F0-4924-B4E9-5244D500FCDC}"/>
                  </a:ext>
                </a:extLst>
              </p:cNvPr>
              <p:cNvSpPr/>
              <p:nvPr/>
            </p:nvSpPr>
            <p:spPr>
              <a:xfrm>
                <a:off x="6888472" y="1799430"/>
                <a:ext cx="19250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7EE3763-D3F0-4924-B4E9-5244D500F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472" y="1799430"/>
                <a:ext cx="19250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564CF00-C451-480D-A4D9-9E9510BC39C7}"/>
                  </a:ext>
                </a:extLst>
              </p:cNvPr>
              <p:cNvSpPr/>
              <p:nvPr/>
            </p:nvSpPr>
            <p:spPr>
              <a:xfrm>
                <a:off x="6705803" y="1198244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564CF00-C451-480D-A4D9-9E9510BC3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803" y="1198244"/>
                <a:ext cx="2438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A0697FB-0F89-4FDE-8EA5-F286E20FB8D7}"/>
                  </a:ext>
                </a:extLst>
              </p:cNvPr>
              <p:cNvSpPr txBox="1"/>
              <p:nvPr/>
            </p:nvSpPr>
            <p:spPr>
              <a:xfrm>
                <a:off x="467032" y="3429000"/>
                <a:ext cx="8209936" cy="414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p"/>
                </a:pPr>
                <a:r>
                  <a:rPr lang="en-US" altLang="zh-CN" b="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~10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A0697FB-0F89-4FDE-8EA5-F286E20FB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2" y="3429000"/>
                <a:ext cx="8209936" cy="414281"/>
              </a:xfrm>
              <a:prstGeom prst="rect">
                <a:avLst/>
              </a:prstGeom>
              <a:blipFill>
                <a:blip r:embed="rId9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54FF3C4-2502-456D-96B9-98F9C52524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34" y="4083967"/>
            <a:ext cx="3238425" cy="259074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AB09BB4-ECD3-4827-8297-DA2E479949F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6" y="4083967"/>
            <a:ext cx="3238425" cy="259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2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01446" y="1843950"/>
            <a:ext cx="85245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 (GD)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Stochastic gradient descent (SGD)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Underfitting and overfitting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Descent: Big data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6DD126D-D3AF-44DE-93B4-E32D13D49A0A}"/>
                  </a:ext>
                </a:extLst>
              </p:cNvPr>
              <p:cNvSpPr/>
              <p:nvPr/>
            </p:nvSpPr>
            <p:spPr>
              <a:xfrm>
                <a:off x="2968420" y="1761590"/>
                <a:ext cx="3207160" cy="483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6DD126D-D3AF-44DE-93B4-E32D13D49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420" y="1761590"/>
                <a:ext cx="3207160" cy="483466"/>
              </a:xfrm>
              <a:prstGeom prst="rect">
                <a:avLst/>
              </a:prstGeom>
              <a:blipFill>
                <a:blip r:embed="rId3"/>
                <a:stretch>
                  <a:fillRect l="-1711" t="-79747" b="-131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DC9A693-1C99-4C82-B1A0-416815D6B712}"/>
                  </a:ext>
                </a:extLst>
              </p:cNvPr>
              <p:cNvSpPr/>
              <p:nvPr/>
            </p:nvSpPr>
            <p:spPr>
              <a:xfrm>
                <a:off x="3367119" y="3053242"/>
                <a:ext cx="2409762" cy="394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DC9A693-1C99-4C82-B1A0-416815D6B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19" y="3053242"/>
                <a:ext cx="2409762" cy="394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5DC5675-8A1B-40E4-BF71-A855C3403490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4572000" y="2245056"/>
            <a:ext cx="0" cy="808186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59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6464DAC-0CDC-4635-9494-4F522C51235C}"/>
                  </a:ext>
                </a:extLst>
              </p:cNvPr>
              <p:cNvSpPr txBox="1"/>
              <p:nvPr/>
            </p:nvSpPr>
            <p:spPr>
              <a:xfrm>
                <a:off x="304800" y="1587319"/>
                <a:ext cx="8209936" cy="39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6464DAC-0CDC-4635-9494-4F522C512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87319"/>
                <a:ext cx="8209936" cy="394532"/>
              </a:xfrm>
              <a:prstGeom prst="rect">
                <a:avLst/>
              </a:prstGeom>
              <a:blipFill>
                <a:blip r:embed="rId3"/>
                <a:stretch>
                  <a:fillRect t="-1538" b="-1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A3254D8-5D79-4BDA-A349-52C9F4923C01}"/>
                  </a:ext>
                </a:extLst>
              </p:cNvPr>
              <p:cNvSpPr txBox="1"/>
              <p:nvPr/>
            </p:nvSpPr>
            <p:spPr>
              <a:xfrm>
                <a:off x="467032" y="2762383"/>
                <a:ext cx="8209936" cy="414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A3254D8-5D79-4BDA-A349-52C9F4923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2" y="2762383"/>
                <a:ext cx="8209936" cy="414281"/>
              </a:xfrm>
              <a:prstGeom prst="rect">
                <a:avLst/>
              </a:prstGeom>
              <a:blipFill>
                <a:blip r:embed="rId4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E4998FB-ECE1-469E-BE5D-28454628FE58}"/>
                  </a:ext>
                </a:extLst>
              </p:cNvPr>
              <p:cNvSpPr/>
              <p:nvPr/>
            </p:nvSpPr>
            <p:spPr>
              <a:xfrm>
                <a:off x="2806188" y="888639"/>
                <a:ext cx="3207160" cy="483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E4998FB-ECE1-469E-BE5D-28454628F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188" y="888639"/>
                <a:ext cx="3207160" cy="483466"/>
              </a:xfrm>
              <a:prstGeom prst="rect">
                <a:avLst/>
              </a:prstGeom>
              <a:blipFill>
                <a:blip r:embed="rId5"/>
                <a:stretch>
                  <a:fillRect l="-1521" t="-79747" b="-131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5F872F7-14CD-410E-AEB3-DF87F0EC7902}"/>
                  </a:ext>
                </a:extLst>
              </p:cNvPr>
              <p:cNvSpPr/>
              <p:nvPr/>
            </p:nvSpPr>
            <p:spPr>
              <a:xfrm>
                <a:off x="2865182" y="3485843"/>
                <a:ext cx="3579057" cy="502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𝑠𝑔𝑑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5F872F7-14CD-410E-AEB3-DF87F0EC7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82" y="3485843"/>
                <a:ext cx="3579057" cy="502253"/>
              </a:xfrm>
              <a:prstGeom prst="rect">
                <a:avLst/>
              </a:prstGeom>
              <a:blipFill>
                <a:blip r:embed="rId6"/>
                <a:stretch>
                  <a:fillRect l="-1363" t="-73171" b="-126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429D821-61CF-4177-81E5-78EF2397348A}"/>
                  </a:ext>
                </a:extLst>
              </p:cNvPr>
              <p:cNvSpPr txBox="1"/>
              <p:nvPr/>
            </p:nvSpPr>
            <p:spPr>
              <a:xfrm>
                <a:off x="1499419" y="4279361"/>
                <a:ext cx="6145161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𝑠𝑔𝑑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𝑠𝑔𝑑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429D821-61CF-4177-81E5-78EF23973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419" y="4279361"/>
                <a:ext cx="6145161" cy="391902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59BD54-35ED-4F6C-A318-FA1C2A2BE282}"/>
                  </a:ext>
                </a:extLst>
              </p:cNvPr>
              <p:cNvSpPr txBox="1"/>
              <p:nvPr/>
            </p:nvSpPr>
            <p:spPr>
              <a:xfrm>
                <a:off x="467031" y="4985643"/>
                <a:ext cx="8209936" cy="39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𝑠𝑔𝑑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59BD54-35ED-4F6C-A318-FA1C2A2BE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1" y="4985643"/>
                <a:ext cx="8209936" cy="394532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B25F4C10-9CC0-4C39-B598-1750AF2CE7EF}"/>
              </a:ext>
            </a:extLst>
          </p:cNvPr>
          <p:cNvSpPr txBox="1"/>
          <p:nvPr/>
        </p:nvSpPr>
        <p:spPr>
          <a:xfrm>
            <a:off x="467031" y="5565058"/>
            <a:ext cx="8209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being trapped into local minima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problems</a:t>
            </a:r>
          </a:p>
        </p:txBody>
      </p:sp>
    </p:spTree>
    <p:extLst>
      <p:ext uri="{BB962C8B-B14F-4D97-AF65-F5344CB8AC3E}">
        <p14:creationId xmlns:p14="http://schemas.microsoft.com/office/powerpoint/2010/main" val="243456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 </a:t>
            </a:r>
            <a:r>
              <a:rPr lang="en-US" sz="2400" b="1" i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vs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Stochastic gradient descent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BF4358C-DCBC-435D-A0A4-B9497945C410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68732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853613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42941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73601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SGD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8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Convergence rate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65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25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Initialization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05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 data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616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B4D1A5-8C5A-423B-82CE-A47B22ED1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11" y="922560"/>
            <a:ext cx="7042853" cy="53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1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5DD2D2-763A-4E5A-938D-BAAFE760E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77" y="1187758"/>
            <a:ext cx="2871461" cy="448248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DCF9A6B-F20A-4EA3-8B5E-6F4F609930F9}"/>
              </a:ext>
            </a:extLst>
          </p:cNvPr>
          <p:cNvSpPr txBox="1"/>
          <p:nvPr/>
        </p:nvSpPr>
        <p:spPr>
          <a:xfrm>
            <a:off x="740877" y="5752195"/>
            <a:ext cx="280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袁亚湘教授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9D61BB-347F-4084-9CB1-05632429E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809" y="2876097"/>
            <a:ext cx="4874677" cy="7561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18BCBFF-4E38-4422-B5AB-8B9BFA515341}"/>
              </a:ext>
            </a:extLst>
          </p:cNvPr>
          <p:cNvSpPr txBox="1"/>
          <p:nvPr/>
        </p:nvSpPr>
        <p:spPr>
          <a:xfrm>
            <a:off x="5083277" y="4050890"/>
            <a:ext cx="2546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0000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s.t.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5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01446" y="1843950"/>
            <a:ext cx="85245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 (GD)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Stochastic gradient descent (SGD)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Underfitting and overfitting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5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Underfitting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∈[−1, 1]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 with 1 hidden layer, # of neurons: 2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tanh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3"/>
                <a:stretch>
                  <a:fillRect l="-452" t="-1220" b="-4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DC0B41B-9317-402C-A5A9-A62DB358C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20" y="3106538"/>
            <a:ext cx="3898364" cy="31186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ED7F0B-22D1-4212-9873-10773324F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032" y="3106538"/>
            <a:ext cx="3898363" cy="311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1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Underfitting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∈[−1, 1]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 with 1 hidden layer, # of neurons: 20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tanh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3"/>
                <a:stretch>
                  <a:fillRect l="-452" t="-1220" b="-4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6660596-6E9A-4E53-85C5-0B73649E3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61" y="3303640"/>
            <a:ext cx="3806312" cy="30450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463237-E613-4010-8519-34E157608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2" y="3121844"/>
            <a:ext cx="4033558" cy="32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7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Underfitting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∈[−1, 1]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 with 1 hidden layer, # of neurons: 20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tanh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3"/>
                <a:stretch>
                  <a:fillRect l="-452" t="-1220" b="-4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6660596-6E9A-4E53-85C5-0B73649E3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61" y="3303640"/>
            <a:ext cx="3806312" cy="30450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463237-E613-4010-8519-34E157608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2" y="3121844"/>
            <a:ext cx="4033558" cy="32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8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Underfitting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∈[−1, 1]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 with 2 hidden layer, # of neurons: 20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tanh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3"/>
                <a:stretch>
                  <a:fillRect l="-452" t="-1220" b="-4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67404AC-260A-410A-9698-59B0F9889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918" y="2969576"/>
            <a:ext cx="3816463" cy="30531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5DB254-6CA9-40AF-8179-000DD9CF0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91" y="2861420"/>
            <a:ext cx="3816464" cy="30531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27DE394-6E39-4391-9662-E4411A918325}"/>
              </a:ext>
            </a:extLst>
          </p:cNvPr>
          <p:cNvSpPr txBox="1"/>
          <p:nvPr/>
        </p:nvSpPr>
        <p:spPr>
          <a:xfrm>
            <a:off x="558891" y="6022746"/>
            <a:ext cx="808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width/depth of NN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4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01446" y="1843950"/>
            <a:ext cx="85245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 (GD)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Stochastic gradient descent (SGD)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Underfitting and overfitting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98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/>
              <p:nvPr/>
            </p:nvSpPr>
            <p:spPr>
              <a:xfrm>
                <a:off x="373626" y="973663"/>
                <a:ext cx="80821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∈[−1, 1]</m:t>
                    </m:r>
                  </m:oMath>
                </a14:m>
                <a:endParaRPr lang="en-US" altLang="zh-CN" b="0" dirty="0"/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tanh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973663"/>
                <a:ext cx="8082116" cy="923330"/>
              </a:xfrm>
              <a:prstGeom prst="rect">
                <a:avLst/>
              </a:prstGeom>
              <a:blipFill>
                <a:blip r:embed="rId3"/>
                <a:stretch>
                  <a:fillRect l="-452" t="-1987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863027E-9938-4806-9EE6-EF947DBBD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194" y="2152329"/>
            <a:ext cx="2860571" cy="22884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B5A154-4FD6-4226-A18E-F142B68FB8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94" y="2104148"/>
            <a:ext cx="2899290" cy="23194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A24AD6-065C-42D8-A6C2-A11516F79D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747" y="4576658"/>
            <a:ext cx="2761018" cy="22088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4F86B6-E82E-410B-886E-31B612FE89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31" y="4523165"/>
            <a:ext cx="2877660" cy="2302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002DFA2-39B3-4163-9058-4E623639CBA2}"/>
                  </a:ext>
                </a:extLst>
              </p:cNvPr>
              <p:cNvSpPr txBox="1"/>
              <p:nvPr/>
            </p:nvSpPr>
            <p:spPr>
              <a:xfrm>
                <a:off x="342278" y="3016045"/>
                <a:ext cx="1039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1×20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002DFA2-39B3-4163-9058-4E623639C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78" y="3016045"/>
                <a:ext cx="103975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4FAFC50-2080-4E82-9D79-3CC9745A4D06}"/>
                  </a:ext>
                </a:extLst>
              </p:cNvPr>
              <p:cNvSpPr txBox="1"/>
              <p:nvPr/>
            </p:nvSpPr>
            <p:spPr>
              <a:xfrm>
                <a:off x="386832" y="5344988"/>
                <a:ext cx="1039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2×20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4FAFC50-2080-4E82-9D79-3CC9745A4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32" y="5344988"/>
                <a:ext cx="103975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7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7A11F68-ADB7-4F27-BD48-D97DEC29B6D2}"/>
                  </a:ext>
                </a:extLst>
              </p:cNvPr>
              <p:cNvSpPr txBox="1"/>
              <p:nvPr/>
            </p:nvSpPr>
            <p:spPr>
              <a:xfrm>
                <a:off x="384373" y="3545685"/>
                <a:ext cx="1039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4×20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7A11F68-ADB7-4F27-BD48-D97DEC29B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3" y="3545685"/>
                <a:ext cx="103975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87DE2AC-8D1F-4B51-8420-0821AC768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131" y="2386779"/>
            <a:ext cx="3364179" cy="26913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65BB0E1-2C5E-4C0F-8CA7-10BFEA40B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396" y="2536229"/>
            <a:ext cx="3177366" cy="254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0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Overfitting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65BB0E1-2C5E-4C0F-8CA7-10BFEA40B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22" y="4047567"/>
            <a:ext cx="3071355" cy="24570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CA791F3-71C6-4241-A8FD-C0A889D52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27" y="1442019"/>
            <a:ext cx="2860571" cy="22884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A75950C-39EE-412F-BF9D-AD9E6C463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3" y="1442020"/>
            <a:ext cx="2860572" cy="228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7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Overfitting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09D2FF-CC6F-4DE2-B788-C3A4A24CF7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8" b="15363"/>
          <a:stretch/>
        </p:blipFill>
        <p:spPr>
          <a:xfrm>
            <a:off x="1037306" y="1120878"/>
            <a:ext cx="7069387" cy="44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2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Optimization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6801" y="1046480"/>
            <a:ext cx="4725599" cy="2514374"/>
            <a:chOff x="334081" y="1249680"/>
            <a:chExt cx="4725599" cy="2514374"/>
          </a:xfrm>
        </p:grpSpPr>
        <p:grpSp>
          <p:nvGrpSpPr>
            <p:cNvPr id="5" name="组合 4"/>
            <p:cNvGrpSpPr/>
            <p:nvPr/>
          </p:nvGrpSpPr>
          <p:grpSpPr>
            <a:xfrm>
              <a:off x="334081" y="1249680"/>
              <a:ext cx="4725599" cy="2514374"/>
              <a:chOff x="2014680" y="794893"/>
              <a:chExt cx="5143358" cy="293864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9296" y="794893"/>
                <a:ext cx="4493189" cy="293864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7198" name="Equation" r:id="rId5" imgW="126720" imgH="139680" progId="Equation.DSMT4">
                          <p:embed/>
                        </p:oleObj>
                      </mc:Choice>
                      <mc:Fallback>
                        <p:oleObj name="Equation" r:id="rId5" imgW="126720" imgH="139680" progId="Equation.DSMT4">
                          <p:embed/>
                          <p:pic>
                            <p:nvPicPr>
                              <p:cNvPr id="7" name="对象 6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0979354"/>
                      </p:ext>
                    </p:extLst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4" name="Equation" r:id="rId7" imgW="126720" imgH="139680" progId="Equation.DSMT4">
                          <p:embed/>
                        </p:oleObj>
                      </mc:Choice>
                      <mc:Fallback>
                        <p:oleObj name="Equation" r:id="rId7" imgW="126720" imgH="139680" progId="Equation.DSMT4">
                          <p:embed/>
                          <p:pic>
                            <p:nvPicPr>
                              <p:cNvPr id="13" name="对象 12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7199" name="Equation" r:id="rId9" imgW="139680" imgH="164880" progId="Equation.DSMT4">
                          <p:embed/>
                        </p:oleObj>
                      </mc:Choice>
                      <mc:Fallback>
                        <p:oleObj name="Equation" r:id="rId9" imgW="139680" imgH="164880" progId="Equation.DSMT4">
                          <p:embed/>
                          <p:pic>
                            <p:nvPicPr>
                              <p:cNvPr id="9" name="对象 8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95750796"/>
                      </p:ext>
                    </p:extLst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5" name="Equation" r:id="rId11" imgW="139680" imgH="164880" progId="Equation.DSMT4">
                          <p:embed/>
                        </p:oleObj>
                      </mc:Choice>
                      <mc:Fallback>
                        <p:oleObj name="Equation" r:id="rId11" imgW="139680" imgH="164880" progId="Equation.DSMT4">
                          <p:embed/>
                          <p:pic>
                            <p:nvPicPr>
                              <p:cNvPr id="14" name="对象 13"/>
                              <p:cNvPicPr/>
                              <p:nvPr/>
                            </p:nvPicPr>
                            <p:blipFill>
                              <a:blip r:embed="rId1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blipFill>
                <a:blip r:embed="rId2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blipFill>
                <a:blip r:embed="rId2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blipFill>
                <a:blip r:embed="rId2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5232400" y="1222772"/>
            <a:ext cx="3416215" cy="1992233"/>
            <a:chOff x="5151229" y="1346753"/>
            <a:chExt cx="3416215" cy="1992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US" b="0" dirty="0"/>
                </a:p>
                <a:p>
                  <a:pPr algn="ctr"/>
                  <a:r>
                    <a:rPr lang="en-US" dirty="0"/>
                    <a:t>…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blipFill>
                  <a:blip r:embed="rId25"/>
                  <a:stretch>
                    <a:fillRect b="-1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2B310FD-7F4A-4CB2-AE6E-AFAAD35D6ECE}"/>
              </a:ext>
            </a:extLst>
          </p:cNvPr>
          <p:cNvSpPr txBox="1"/>
          <p:nvPr/>
        </p:nvSpPr>
        <p:spPr>
          <a:xfrm>
            <a:off x="4944606" y="1820355"/>
            <a:ext cx="6784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71C554-E56C-4B0C-944A-94D552CEC248}"/>
                  </a:ext>
                </a:extLst>
              </p:cNvPr>
              <p:cNvSpPr txBox="1"/>
              <p:nvPr/>
            </p:nvSpPr>
            <p:spPr>
              <a:xfrm>
                <a:off x="650535" y="4413971"/>
                <a:ext cx="8056476" cy="112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(stochastic gradient decent)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71C554-E56C-4B0C-944A-94D552CEC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35" y="4413971"/>
                <a:ext cx="8056476" cy="1120050"/>
              </a:xfrm>
              <a:prstGeom prst="rect">
                <a:avLst/>
              </a:prstGeom>
              <a:blipFill>
                <a:blip r:embed="rId27"/>
                <a:stretch>
                  <a:fillRect l="-833" t="-2174" b="-8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01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Overfitting: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FE98A-846F-4025-80FF-7FABFABA2A92}"/>
                  </a:ext>
                </a:extLst>
              </p:cNvPr>
              <p:cNvSpPr txBox="1"/>
              <p:nvPr/>
            </p:nvSpPr>
            <p:spPr>
              <a:xfrm>
                <a:off x="837348" y="982513"/>
                <a:ext cx="8056476" cy="806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FE98A-846F-4025-80FF-7FABFABA2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48" y="982513"/>
                <a:ext cx="8056476" cy="806759"/>
              </a:xfrm>
              <a:prstGeom prst="rect">
                <a:avLst/>
              </a:prstGeom>
              <a:blipFill>
                <a:blip r:embed="rId3"/>
                <a:stretch>
                  <a:fillRect l="-681" t="-3008" b="-11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2943379-3E31-424B-93E5-337B4AAA1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978" y="1867000"/>
            <a:ext cx="3177366" cy="25418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22353E-C9E8-48CA-B5EA-7D4EBA1DE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2" y="1789272"/>
            <a:ext cx="3446591" cy="27572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111877-F593-4D32-B9A5-3C8D90EFF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03" y="4178710"/>
            <a:ext cx="3349113" cy="26792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444050-3A33-4819-8D6D-6E4BB59997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860" y="4247408"/>
            <a:ext cx="3177366" cy="254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2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Overfitting: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FE98A-846F-4025-80FF-7FABFABA2A92}"/>
                  </a:ext>
                </a:extLst>
              </p:cNvPr>
              <p:cNvSpPr txBox="1"/>
              <p:nvPr/>
            </p:nvSpPr>
            <p:spPr>
              <a:xfrm>
                <a:off x="837348" y="982513"/>
                <a:ext cx="8056476" cy="806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FE98A-846F-4025-80FF-7FABFABA2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48" y="982513"/>
                <a:ext cx="8056476" cy="806759"/>
              </a:xfrm>
              <a:prstGeom prst="rect">
                <a:avLst/>
              </a:prstGeom>
              <a:blipFill>
                <a:blip r:embed="rId3"/>
                <a:stretch>
                  <a:fillRect l="-681" t="-300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2C45CA4-3F5D-4780-86E1-5F874E93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586" y="2020468"/>
            <a:ext cx="3608439" cy="28867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E70132-10EA-4368-A8DA-ECD462A94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43" y="2015647"/>
            <a:ext cx="3717270" cy="29738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C4ABAE7-487B-484C-B933-3C1A2789ACEF}"/>
                  </a:ext>
                </a:extLst>
              </p:cNvPr>
              <p:cNvSpPr txBox="1"/>
              <p:nvPr/>
            </p:nvSpPr>
            <p:spPr>
              <a:xfrm>
                <a:off x="677043" y="5132439"/>
                <a:ext cx="813266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regularization is a commonly used approach to reduce overfitting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Carefully tune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C4ABAE7-487B-484C-B933-3C1A2789A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43" y="5132439"/>
                <a:ext cx="8132660" cy="923330"/>
              </a:xfrm>
              <a:prstGeom prst="rect">
                <a:avLst/>
              </a:prstGeom>
              <a:blipFill>
                <a:blip r:embed="rId6"/>
                <a:stretch>
                  <a:fillRect l="-450" t="-4636" b="-92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0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第一次作业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FE98A-846F-4025-80FF-7FABFABA2A92}"/>
                  </a:ext>
                </a:extLst>
              </p:cNvPr>
              <p:cNvSpPr txBox="1"/>
              <p:nvPr/>
            </p:nvSpPr>
            <p:spPr>
              <a:xfrm>
                <a:off x="660367" y="2580467"/>
                <a:ext cx="805647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一维</a:t>
                </a:r>
                <a14:m>
                  <m:oMath xmlns:m="http://schemas.openxmlformats.org/officeDocument/2006/math">
                    <m:r>
                      <a:rPr lang="zh-CN" altLang="en-US" sz="2000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函数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拟合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问题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研究训练点数目、网络结构（隐藏层层数、激活函数等）对预测精度的影响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作业方式：代码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报告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时间：三周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FE98A-846F-4025-80FF-7FABFABA2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67" y="2580467"/>
                <a:ext cx="8056476" cy="2554545"/>
              </a:xfrm>
              <a:prstGeom prst="rect">
                <a:avLst/>
              </a:prstGeom>
              <a:blipFill>
                <a:blip r:embed="rId3"/>
                <a:stretch>
                  <a:fillRect l="-681" t="-1193" b="-3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04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NN for regression problems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74370CF-A457-4D03-AB92-42052E4EA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" y="843867"/>
            <a:ext cx="8878529" cy="55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2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Deep Neural Networks (DNNs): Universal Approximation Theorem</a:t>
            </a:r>
          </a:p>
        </p:txBody>
      </p:sp>
      <p:sp>
        <p:nvSpPr>
          <p:cNvPr id="22" name="矩形 21"/>
          <p:cNvSpPr/>
          <p:nvPr/>
        </p:nvSpPr>
        <p:spPr>
          <a:xfrm>
            <a:off x="6665436" y="6581001"/>
            <a:ext cx="2478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Neural Networks, 1989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2AB21C2-4511-473C-A2F3-BDD1BD2E90D4}"/>
              </a:ext>
            </a:extLst>
          </p:cNvPr>
          <p:cNvGrpSpPr/>
          <p:nvPr/>
        </p:nvGrpSpPr>
        <p:grpSpPr>
          <a:xfrm>
            <a:off x="639445" y="951223"/>
            <a:ext cx="5116231" cy="2717346"/>
            <a:chOff x="506801" y="843508"/>
            <a:chExt cx="5116231" cy="2717346"/>
          </a:xfrm>
        </p:grpSpPr>
        <p:grpSp>
          <p:nvGrpSpPr>
            <p:cNvPr id="4" name="组合 3"/>
            <p:cNvGrpSpPr/>
            <p:nvPr/>
          </p:nvGrpSpPr>
          <p:grpSpPr>
            <a:xfrm>
              <a:off x="506801" y="1046480"/>
              <a:ext cx="4725599" cy="2514374"/>
              <a:chOff x="334081" y="1249680"/>
              <a:chExt cx="4725599" cy="2514374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334081" y="1249680"/>
                <a:ext cx="4725599" cy="2514374"/>
                <a:chOff x="2014680" y="794893"/>
                <a:chExt cx="5143358" cy="2938641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9296" y="794893"/>
                  <a:ext cx="4493189" cy="2938641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362" name="Equation" r:id="rId5" imgW="126720" imgH="139680" progId="Equation.DSMT4">
                            <p:embed/>
                          </p:oleObj>
                        </mc:Choice>
                        <mc:Fallback>
                          <p:oleObj name="Equation" r:id="rId5" imgW="126720" imgH="139680" progId="Equation.DSMT4">
                            <p:embed/>
                            <p:pic>
                              <p:nvPicPr>
                                <p:cNvPr id="7" name="对象 6"/>
                                <p:cNvPicPr/>
                                <p:nvPr/>
                              </p:nvPicPr>
                              <p:blipFill>
                                <a:blip r:embed="rId6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550979354"/>
                        </p:ext>
                      </p:extLst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4" name="Equation" r:id="rId7" imgW="126720" imgH="139680" progId="Equation.DSMT4">
                            <p:embed/>
                          </p:oleObj>
                        </mc:Choice>
                        <mc:Fallback>
                          <p:oleObj name="Equation" r:id="rId7" imgW="126720" imgH="139680" progId="Equation.DSMT4">
                            <p:embed/>
                            <p:pic>
                              <p:nvPicPr>
                                <p:cNvPr id="13" name="对象 12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363" name="Equation" r:id="rId9" imgW="139680" imgH="164880" progId="Equation.DSMT4">
                            <p:embed/>
                          </p:oleObj>
                        </mc:Choice>
                        <mc:Fallback>
                          <p:oleObj name="Equation" r:id="rId9" imgW="139680" imgH="164880" progId="Equation.DSMT4">
                            <p:embed/>
                            <p:pic>
                              <p:nvPicPr>
                                <p:cNvPr id="9" name="对象 8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195750796"/>
                        </p:ext>
                      </p:extLst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5" name="Equation" r:id="rId11" imgW="139680" imgH="164880" progId="Equation.DSMT4">
                            <p:embed/>
                          </p:oleObj>
                        </mc:Choice>
                        <mc:Fallback>
                          <p:oleObj name="Equation" r:id="rId11" imgW="139680" imgH="164880" progId="Equation.DSMT4">
                            <p:embed/>
                            <p:pic>
                              <p:nvPicPr>
                                <p:cNvPr id="14" name="对象 13"/>
                                <p:cNvPicPr/>
                                <p:nvPr/>
                              </p:nvPicPr>
                              <p:blipFill>
                                <a:blip r:embed="rId1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本框 2"/>
                  <p:cNvSpPr txBox="1"/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文本框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文本框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文本框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/>
                  <p:cNvSpPr txBox="1"/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/>
                  <p:cNvSpPr txBox="1"/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文本框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blipFill>
                  <a:blip r:embed="rId21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blipFill>
                  <a:blip r:embed="rId22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blipFill>
                  <a:blip r:embed="rId2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2B310FD-7F4A-4CB2-AE6E-AFAAD35D6ECE}"/>
                </a:ext>
              </a:extLst>
            </p:cNvPr>
            <p:cNvSpPr txBox="1"/>
            <p:nvPr/>
          </p:nvSpPr>
          <p:spPr>
            <a:xfrm>
              <a:off x="4944606" y="1820355"/>
              <a:ext cx="67842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B350B54-4082-4671-9FE7-4F4210FDAA3F}"/>
                  </a:ext>
                </a:extLst>
              </p:cNvPr>
              <p:cNvSpPr txBox="1"/>
              <p:nvPr/>
            </p:nvSpPr>
            <p:spPr>
              <a:xfrm>
                <a:off x="1022555" y="3928743"/>
                <a:ext cx="8121445" cy="2608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1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hidden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2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hidden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…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last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B350B54-4082-4671-9FE7-4F4210FDA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55" y="3928743"/>
                <a:ext cx="8121445" cy="2608535"/>
              </a:xfrm>
              <a:prstGeom prst="rect">
                <a:avLst/>
              </a:prstGeom>
              <a:blipFill>
                <a:blip r:embed="rId24"/>
                <a:stretch>
                  <a:fillRect l="-526" t="-935" b="-2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400EFF1-1C5F-4222-A22E-9165A0BA64C4}"/>
                  </a:ext>
                </a:extLst>
              </p:cNvPr>
              <p:cNvSpPr txBox="1"/>
              <p:nvPr/>
            </p:nvSpPr>
            <p:spPr>
              <a:xfrm>
                <a:off x="5480083" y="1238706"/>
                <a:ext cx="3392876" cy="2042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Depth: # of hidden layers + 1</a:t>
                </a: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400EFF1-1C5F-4222-A22E-9165A0BA6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083" y="1238706"/>
                <a:ext cx="3392876" cy="2042226"/>
              </a:xfrm>
              <a:prstGeom prst="rect">
                <a:avLst/>
              </a:prstGeom>
              <a:blipFill>
                <a:blip r:embed="rId25"/>
                <a:stretch>
                  <a:fillRect l="-1257" b="-3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14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About activation functions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D94F79C-8D3D-408A-9DC1-DA7BF705A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0" y="825910"/>
            <a:ext cx="8636979" cy="434008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4A426E8-F1AA-45F9-B47C-9A9375D361C4}"/>
              </a:ext>
            </a:extLst>
          </p:cNvPr>
          <p:cNvSpPr txBox="1"/>
          <p:nvPr/>
        </p:nvSpPr>
        <p:spPr>
          <a:xfrm>
            <a:off x="442452" y="5165992"/>
            <a:ext cx="8259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Remarks: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choice: tanh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very deep NNs, try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-type activation function first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Optimization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6801" y="1046480"/>
            <a:ext cx="4725599" cy="2514374"/>
            <a:chOff x="334081" y="1249680"/>
            <a:chExt cx="4725599" cy="2514374"/>
          </a:xfrm>
        </p:grpSpPr>
        <p:grpSp>
          <p:nvGrpSpPr>
            <p:cNvPr id="5" name="组合 4"/>
            <p:cNvGrpSpPr/>
            <p:nvPr/>
          </p:nvGrpSpPr>
          <p:grpSpPr>
            <a:xfrm>
              <a:off x="334081" y="1249680"/>
              <a:ext cx="4725599" cy="2514374"/>
              <a:chOff x="2014680" y="794893"/>
              <a:chExt cx="5143358" cy="293864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9296" y="794893"/>
                <a:ext cx="4493189" cy="293864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304" name="Equation" r:id="rId5" imgW="126720" imgH="139680" progId="Equation.DSMT4">
                          <p:embed/>
                        </p:oleObj>
                      </mc:Choice>
                      <mc:Fallback>
                        <p:oleObj name="Equation" r:id="rId5" imgW="126720" imgH="139680" progId="Equation.DSMT4">
                          <p:embed/>
                          <p:pic>
                            <p:nvPicPr>
                              <p:cNvPr id="7" name="对象 6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0979354"/>
                      </p:ext>
                    </p:extLst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4" name="Equation" r:id="rId7" imgW="126720" imgH="139680" progId="Equation.DSMT4">
                          <p:embed/>
                        </p:oleObj>
                      </mc:Choice>
                      <mc:Fallback>
                        <p:oleObj name="Equation" r:id="rId7" imgW="126720" imgH="139680" progId="Equation.DSMT4">
                          <p:embed/>
                          <p:pic>
                            <p:nvPicPr>
                              <p:cNvPr id="13" name="对象 12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305" name="Equation" r:id="rId9" imgW="139680" imgH="164880" progId="Equation.DSMT4">
                          <p:embed/>
                        </p:oleObj>
                      </mc:Choice>
                      <mc:Fallback>
                        <p:oleObj name="Equation" r:id="rId9" imgW="139680" imgH="164880" progId="Equation.DSMT4">
                          <p:embed/>
                          <p:pic>
                            <p:nvPicPr>
                              <p:cNvPr id="9" name="对象 8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95750796"/>
                      </p:ext>
                    </p:extLst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5" name="Equation" r:id="rId11" imgW="139680" imgH="164880" progId="Equation.DSMT4">
                          <p:embed/>
                        </p:oleObj>
                      </mc:Choice>
                      <mc:Fallback>
                        <p:oleObj name="Equation" r:id="rId11" imgW="139680" imgH="164880" progId="Equation.DSMT4">
                          <p:embed/>
                          <p:pic>
                            <p:nvPicPr>
                              <p:cNvPr id="14" name="对象 13"/>
                              <p:cNvPicPr/>
                              <p:nvPr/>
                            </p:nvPicPr>
                            <p:blipFill>
                              <a:blip r:embed="rId1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blipFill>
                <a:blip r:embed="rId2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blipFill>
                <a:blip r:embed="rId2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blipFill>
                <a:blip r:embed="rId2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5232400" y="1222772"/>
            <a:ext cx="3416215" cy="1992233"/>
            <a:chOff x="5151229" y="1346753"/>
            <a:chExt cx="3416215" cy="1992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US" b="0" dirty="0"/>
                </a:p>
                <a:p>
                  <a:pPr algn="ctr"/>
                  <a:r>
                    <a:rPr lang="en-US" dirty="0"/>
                    <a:t>…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blipFill>
                  <a:blip r:embed="rId25"/>
                  <a:stretch>
                    <a:fillRect b="-1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6665436" y="6581001"/>
            <a:ext cx="2478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Neural Networks, 1989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2B310FD-7F4A-4CB2-AE6E-AFAAD35D6ECE}"/>
              </a:ext>
            </a:extLst>
          </p:cNvPr>
          <p:cNvSpPr txBox="1"/>
          <p:nvPr/>
        </p:nvSpPr>
        <p:spPr>
          <a:xfrm>
            <a:off x="4944606" y="1820355"/>
            <a:ext cx="6784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DEBCBCE-9884-4845-B641-D7050158A3D8}"/>
              </a:ext>
            </a:extLst>
          </p:cNvPr>
          <p:cNvSpPr txBox="1"/>
          <p:nvPr/>
        </p:nvSpPr>
        <p:spPr>
          <a:xfrm>
            <a:off x="481073" y="3788960"/>
            <a:ext cx="80564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multilayer feedforward networks are capable of approximating any measurable function to any desired degree of accuracy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rate increases as the number of hidden units grows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71C554-E56C-4B0C-944A-94D552CEC248}"/>
                  </a:ext>
                </a:extLst>
              </p:cNvPr>
              <p:cNvSpPr txBox="1"/>
              <p:nvPr/>
            </p:nvSpPr>
            <p:spPr>
              <a:xfrm>
                <a:off x="794270" y="5304601"/>
                <a:ext cx="8056476" cy="112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(stochastic gradient decent)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71C554-E56C-4B0C-944A-94D552CEC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0" y="5304601"/>
                <a:ext cx="8056476" cy="1120050"/>
              </a:xfrm>
              <a:prstGeom prst="rect">
                <a:avLst/>
              </a:prstGeom>
              <a:blipFill>
                <a:blip r:embed="rId27"/>
                <a:stretch>
                  <a:fillRect l="-756" t="-2174" b="-8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79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On gradient descent algorithm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8F361A-94E5-4B5D-AB78-60C04B59A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10" y="1139579"/>
            <a:ext cx="7869832" cy="4264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C6CDDF-62D1-4826-AD3E-68B547348490}"/>
                  </a:ext>
                </a:extLst>
              </p:cNvPr>
              <p:cNvSpPr/>
              <p:nvPr/>
            </p:nvSpPr>
            <p:spPr>
              <a:xfrm>
                <a:off x="3421828" y="5787485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C6CDDF-62D1-4826-AD3E-68B547348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828" y="5787485"/>
                <a:ext cx="24381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50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BBE7B4-C4BA-4063-9700-5BC010792B72}"/>
                  </a:ext>
                </a:extLst>
              </p:cNvPr>
              <p:cNvSpPr txBox="1"/>
              <p:nvPr/>
            </p:nvSpPr>
            <p:spPr>
              <a:xfrm>
                <a:off x="521110" y="1179871"/>
                <a:ext cx="8426245" cy="2145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data: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Optimization: Tune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make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small as possible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BBE7B4-C4BA-4063-9700-5BC010792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10" y="1179871"/>
                <a:ext cx="8426245" cy="2145459"/>
              </a:xfrm>
              <a:prstGeom prst="rect">
                <a:avLst/>
              </a:prstGeom>
              <a:blipFill>
                <a:blip r:embed="rId3"/>
                <a:stretch>
                  <a:fillRect l="-434" t="-1994" b="-3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C2121C1-8BBF-4D61-875F-625A1086636D}"/>
                  </a:ext>
                </a:extLst>
              </p:cNvPr>
              <p:cNvSpPr txBox="1"/>
              <p:nvPr/>
            </p:nvSpPr>
            <p:spPr>
              <a:xfrm>
                <a:off x="521110" y="3755923"/>
                <a:ext cx="79641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)≥0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C2121C1-8BBF-4D61-875F-625A10866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10" y="3755923"/>
                <a:ext cx="796412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F05D5AF-6AE9-445F-8AE2-C19DD4081CD7}"/>
              </a:ext>
            </a:extLst>
          </p:cNvPr>
          <p:cNvSpPr txBox="1"/>
          <p:nvPr/>
        </p:nvSpPr>
        <p:spPr>
          <a:xfrm>
            <a:off x="521110" y="5112774"/>
            <a:ext cx="8249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very high-dimensional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16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14111</TotalTime>
  <Words>1295</Words>
  <Application>Microsoft Office PowerPoint</Application>
  <PresentationFormat>全屏显示(4:3)</PresentationFormat>
  <Paragraphs>360</Paragraphs>
  <Slides>38</Slides>
  <Notes>38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Microsoft YaHei UI</vt:lpstr>
      <vt:lpstr>等线</vt:lpstr>
      <vt:lpstr>等线 Light</vt:lpstr>
      <vt:lpstr>华文楷体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1243</cp:revision>
  <dcterms:created xsi:type="dcterms:W3CDTF">2017-09-04T15:34:47Z</dcterms:created>
  <dcterms:modified xsi:type="dcterms:W3CDTF">2023-02-27T08:08:22Z</dcterms:modified>
</cp:coreProperties>
</file>